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96" r:id="rId5"/>
    <p:sldId id="2540" r:id="rId6"/>
    <p:sldId id="2597" r:id="rId7"/>
    <p:sldId id="2565" r:id="rId8"/>
    <p:sldId id="2584" r:id="rId9"/>
    <p:sldId id="2567" r:id="rId10"/>
    <p:sldId id="2598" r:id="rId11"/>
    <p:sldId id="2600" r:id="rId12"/>
    <p:sldId id="2599" r:id="rId13"/>
    <p:sldId id="2560" r:id="rId14"/>
    <p:sldId id="2571" r:id="rId15"/>
    <p:sldId id="2581" r:id="rId16"/>
    <p:sldId id="255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3955"/>
    <a:srgbClr val="006699"/>
    <a:srgbClr val="003399"/>
    <a:srgbClr val="0066CC"/>
    <a:srgbClr val="5DAAB0"/>
    <a:srgbClr val="3B7579"/>
    <a:srgbClr val="AAD3D6"/>
    <a:srgbClr val="418287"/>
    <a:srgbClr val="DFE3E9"/>
    <a:srgbClr val="1F1F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5238" autoAdjust="0"/>
  </p:normalViewPr>
  <p:slideViewPr>
    <p:cSldViewPr snapToGrid="0" snapToObjects="1" showGuides="1">
      <p:cViewPr varScale="1">
        <p:scale>
          <a:sx n="88" d="100"/>
          <a:sy n="88" d="100"/>
        </p:scale>
        <p:origin x="494" y="6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4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5136"/>
    </p:cViewPr>
  </p:sorterViewPr>
  <p:notesViewPr>
    <p:cSldViewPr snapToGrid="0" snapToObjects="1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8B25D-8766-427E-8C9E-4845048D8DFC}" type="datetimeFigureOut">
              <a:rPr lang="en-US" smtClean="0"/>
              <a:t>3/5/2020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8A28B-0568-4092-BB1A-13C9B073E3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F439B-391B-4B41-826A-951FCF412C34}" type="datetimeFigureOut">
              <a:rPr lang="en-US" smtClean="0"/>
              <a:t>3/5/2020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A0038-7055-434C-B6C4-B8C69565C6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46185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940F57-02B1-4B56-8BA7-24557BFCBB01}"/>
              </a:ext>
            </a:extLst>
          </p:cNvPr>
          <p:cNvSpPr/>
          <p:nvPr userDrawn="1"/>
        </p:nvSpPr>
        <p:spPr>
          <a:xfrm>
            <a:off x="0" y="4622800"/>
            <a:ext cx="12192000" cy="2230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037721"/>
            <a:ext cx="9575801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125744"/>
            <a:ext cx="9575800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2079137" y="4855144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4769712" y="3138616"/>
            <a:ext cx="7422288" cy="3212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4413" y="4304207"/>
            <a:ext cx="6439156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4413" y="5505120"/>
            <a:ext cx="6439155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208815" y="4226947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3565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0" y="4387695"/>
            <a:ext cx="12192000" cy="21967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821" y="4395670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7164" y="4387695"/>
            <a:ext cx="4527458" cy="2196780"/>
          </a:xfrm>
          <a:noFill/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3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337163" y="4742580"/>
            <a:ext cx="1" cy="1494984"/>
          </a:xfrm>
          <a:prstGeom prst="line">
            <a:avLst/>
          </a:prstGeom>
          <a:ln w="762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4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791782" y="3899540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226060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244" y="2225040"/>
            <a:ext cx="4536079" cy="463296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1031" y="2055335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1031" y="278244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1031" y="4352427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21031" y="356743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21031" y="513741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95043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4877" y="0"/>
            <a:ext cx="5927124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529" y="2348736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29" y="307585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529" y="464582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529" y="386083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29" y="5430816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73412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910666" cy="6858000"/>
          </a:xfrm>
        </p:spPr>
        <p:txBody>
          <a:bodyPr/>
          <a:lstStyle/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" name="Rectangle 2" title="Decorative"/>
          <p:cNvSpPr/>
          <p:nvPr userDrawn="1"/>
        </p:nvSpPr>
        <p:spPr>
          <a:xfrm>
            <a:off x="4910667" y="0"/>
            <a:ext cx="11740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5131" y="879710"/>
            <a:ext cx="4801847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5131" y="195615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131" y="303260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95131" y="410904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5131" y="518549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7" name="Text Placeholder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4074" y="87971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8" name="Text Placeholder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4074" y="195615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9" name="Text Placeholder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4074" y="303260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40" name="Text Placeholder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074" y="410904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4</a:t>
            </a:r>
          </a:p>
        </p:txBody>
      </p:sp>
      <p:sp>
        <p:nvSpPr>
          <p:cNvPr id="41" name="Text Placeholder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074" y="518549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5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83145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596916"/>
            <a:ext cx="4385841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"/>
            <a:ext cx="6096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353" y="4628132"/>
            <a:ext cx="4385841" cy="13255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9353" y="4165142"/>
            <a:ext cx="4385841" cy="382749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527427" y="1631760"/>
            <a:ext cx="0" cy="4321933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9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354" y="1631760"/>
            <a:ext cx="804759" cy="80475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34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079"/>
            <a:ext cx="6096000" cy="404992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465"/>
            <a:ext cx="525780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7825" y="2808079"/>
            <a:ext cx="4312353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87825" y="3212363"/>
            <a:ext cx="4312353" cy="2962659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5130846" y="1256529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114414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E5DCEB-1CC8-4AEE-9DEC-6C62AD4FB42C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6000" cy="3429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825" y="1190909"/>
            <a:ext cx="4554008" cy="1325563"/>
          </a:xfrm>
        </p:spPr>
        <p:txBody>
          <a:bodyPr lIns="0" anchor="b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7253" y="2516138"/>
            <a:ext cx="454458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7253" y="2920422"/>
            <a:ext cx="4544580" cy="3226378"/>
          </a:xfrm>
        </p:spPr>
        <p:txBody>
          <a:bodyPr lIns="0" tIns="7200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3606800"/>
            <a:ext cx="4927601" cy="2540000"/>
          </a:xfrm>
        </p:spPr>
        <p:txBody>
          <a:bodyPr lIns="0" tIns="7200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603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3708400" y="0"/>
            <a:ext cx="4775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921" y="936980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2988" y="2407322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52921" y="2811606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8360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6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1819845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604762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8181847" y="0"/>
            <a:ext cx="401015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4171694" y="0"/>
            <a:ext cx="40101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757" y="1680547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5228" y="1680547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3454" y="2084831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75228" y="2084831"/>
            <a:ext cx="3658010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10" y="1670007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490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408892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4070639"/>
            <a:ext cx="3448800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54055" y="4070639"/>
            <a:ext cx="345026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9104"/>
            <a:ext cx="3136900" cy="2168682"/>
          </a:xfrm>
        </p:spPr>
        <p:txBody>
          <a:bodyPr lIns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10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723485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849647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8814" y="2632337"/>
            <a:ext cx="4385841" cy="335756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2016" y="1598619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2016" y="1194294"/>
            <a:ext cx="4869806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2018" y="4093464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2017" y="3689139"/>
            <a:ext cx="4832794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830507" y="1194294"/>
            <a:ext cx="0" cy="4795606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970810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1"/>
          </a:solidFill>
        </p:spPr>
        <p:txBody>
          <a:bodyPr lIns="252000" tIns="144000" rIns="144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anchor="t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9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756506" y="1915220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2174074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1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836" y="3358587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27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4586456"/>
            <a:ext cx="10349090" cy="1577281"/>
          </a:xfrm>
          <a:noFill/>
          <a:ln>
            <a:noFill/>
          </a:ln>
        </p:spPr>
        <p:txBody>
          <a:bodyPr lIns="0" tIns="216000" r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17212"/>
            <a:ext cx="10349089" cy="854791"/>
          </a:xfrm>
        </p:spPr>
        <p:txBody>
          <a:bodyPr lIns="0" rIns="0" anchor="b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10349089" cy="251652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128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0" y="0"/>
            <a:ext cx="474562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400" b="0" i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anchor="t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1197273"/>
            <a:ext cx="6121722" cy="382749"/>
          </a:xfrm>
        </p:spPr>
        <p:txBody>
          <a:bodyPr lIns="0" tIns="0"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1588155"/>
            <a:ext cx="6121722" cy="1397178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737092"/>
            <a:ext cx="3085618" cy="2663707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6362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2502" y="4973519"/>
            <a:ext cx="7299618" cy="1440000"/>
          </a:xfrm>
          <a:solidFill>
            <a:schemeClr val="accent1"/>
          </a:solidFill>
        </p:spPr>
        <p:txBody>
          <a:bodyPr lIns="216000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360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5899" y="4288"/>
            <a:ext cx="68961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 title="Decorative"/>
          <p:cNvSpPr/>
          <p:nvPr userDrawn="1"/>
        </p:nvSpPr>
        <p:spPr>
          <a:xfrm>
            <a:off x="0" y="0"/>
            <a:ext cx="5295899" cy="6858000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690" y="2040520"/>
            <a:ext cx="4120444" cy="1818655"/>
          </a:xfrm>
        </p:spPr>
        <p:txBody>
          <a:bodyPr anchor="b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690" y="4031658"/>
            <a:ext cx="4120443" cy="338549"/>
          </a:xfrm>
        </p:spPr>
        <p:txBody>
          <a:bodyPr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893092" y="2764774"/>
            <a:ext cx="0" cy="2188806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558850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027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597402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29559417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7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9541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3891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582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6611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970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2090" y="2905535"/>
            <a:ext cx="4120444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2090" y="3993558"/>
            <a:ext cx="4120443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5932310" y="272667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3872089" y="860778"/>
            <a:ext cx="4120444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6583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2">
                    <a:lumMod val="75000"/>
                    <a:lumOff val="25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948043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1">
                    <a:lumMod val="60000"/>
                    <a:lumOff val="4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6495172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4">
                    <a:lumMod val="40000"/>
                    <a:lumOff val="6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6834422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2">
              <a:lumMod val="75000"/>
              <a:lumOff val="25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52306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1">
              <a:lumMod val="60000"/>
              <a:lumOff val="4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688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4">
              <a:lumMod val="40000"/>
              <a:lumOff val="6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17497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791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5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9917" y="1002146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1" name="Picture Placeholder 5" title="Decorative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9917" y="2291505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2" name="Picture Placeholder 5" title="Decorative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9917" y="3580864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3" name="Picture Placeholder 5" title="Decorative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9917" y="4870223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bg1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426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58980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E5B409A-28A1-4F13-9C1C-E15291930DF1}"/>
              </a:ext>
            </a:extLst>
          </p:cNvPr>
          <p:cNvSpPr/>
          <p:nvPr userDrawn="1"/>
        </p:nvSpPr>
        <p:spPr>
          <a:xfrm>
            <a:off x="6721671" y="1047456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A9508C-D302-4643-AFFA-37BE20A4CF91}"/>
              </a:ext>
            </a:extLst>
          </p:cNvPr>
          <p:cNvSpPr/>
          <p:nvPr userDrawn="1"/>
        </p:nvSpPr>
        <p:spPr>
          <a:xfrm>
            <a:off x="6721671" y="2342488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C430BF1-F654-4C13-9094-97AE78B80696}"/>
              </a:ext>
            </a:extLst>
          </p:cNvPr>
          <p:cNvSpPr/>
          <p:nvPr userDrawn="1"/>
        </p:nvSpPr>
        <p:spPr>
          <a:xfrm>
            <a:off x="6721671" y="3644740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F3E6A2-CCB8-4870-9797-40002216D2B3}"/>
              </a:ext>
            </a:extLst>
          </p:cNvPr>
          <p:cNvSpPr/>
          <p:nvPr userDrawn="1"/>
        </p:nvSpPr>
        <p:spPr>
          <a:xfrm>
            <a:off x="6721671" y="4935469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3725AD6-E3CC-4FAC-94F3-1F4CB56D222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74411" y="1200196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C80D4B49-1275-4A83-A987-EC233FB6CC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74411" y="2506752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7B475AE2-C1A9-4191-A31B-5D6893397E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74411" y="3797479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C29F28E2-C28B-447C-818F-8676A82EEAA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74411" y="5088208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922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880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2610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7341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2071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3923752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3916626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541483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638410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3285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731691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7457D0-C252-49A3-9635-C29B38A49BDC}"/>
              </a:ext>
            </a:extLst>
          </p:cNvPr>
          <p:cNvSpPr/>
          <p:nvPr userDrawn="1"/>
        </p:nvSpPr>
        <p:spPr>
          <a:xfrm>
            <a:off x="117962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6715FF-568E-4151-A75B-79EC2EC52AED}"/>
              </a:ext>
            </a:extLst>
          </p:cNvPr>
          <p:cNvSpPr/>
          <p:nvPr userDrawn="1"/>
        </p:nvSpPr>
        <p:spPr>
          <a:xfrm>
            <a:off x="4025670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41CAAB-44C4-48D7-80E1-3BF0D8006A5A}"/>
              </a:ext>
            </a:extLst>
          </p:cNvPr>
          <p:cNvSpPr/>
          <p:nvPr userDrawn="1"/>
        </p:nvSpPr>
        <p:spPr>
          <a:xfrm>
            <a:off x="687171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51A171-181E-416A-9BB8-F6DBEB470707}"/>
              </a:ext>
            </a:extLst>
          </p:cNvPr>
          <p:cNvSpPr/>
          <p:nvPr userDrawn="1"/>
        </p:nvSpPr>
        <p:spPr>
          <a:xfrm>
            <a:off x="9717761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E6EF7CF-2190-49FE-8BAE-D2863ECD5C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3955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47D99824-ECF4-4A44-A7CE-84F3AC262C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149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F1AE9D02-1431-4CC3-8919-5D21732C45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0978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69207058-4EB8-4D3C-B236-53DC24F30D9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9553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005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2922" y="954224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2922" y="2245735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2922" y="3537246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2922" y="4828757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3276108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4194667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/>
          <p:cNvSpPr/>
          <p:nvPr userDrawn="1"/>
        </p:nvSpPr>
        <p:spPr>
          <a:xfrm>
            <a:off x="0" y="0"/>
            <a:ext cx="12192000" cy="280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81" y="597067"/>
            <a:ext cx="8768625" cy="1149325"/>
          </a:xfrm>
        </p:spPr>
        <p:txBody>
          <a:bodyPr l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8871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2264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5657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49049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4711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711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0942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0942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17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717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340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2340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2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759266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645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title="Decorative"/>
          <p:cNvSpPr/>
          <p:nvPr userDrawn="1"/>
        </p:nvSpPr>
        <p:spPr>
          <a:xfrm>
            <a:off x="0" y="1964267"/>
            <a:ext cx="3052729" cy="2443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 title="Decorative"/>
          <p:cNvSpPr/>
          <p:nvPr userDrawn="1"/>
        </p:nvSpPr>
        <p:spPr>
          <a:xfrm>
            <a:off x="6092848" y="1964267"/>
            <a:ext cx="3052729" cy="24435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 title="Decorative"/>
          <p:cNvSpPr/>
          <p:nvPr userDrawn="1"/>
        </p:nvSpPr>
        <p:spPr>
          <a:xfrm>
            <a:off x="9139272" y="4414498"/>
            <a:ext cx="3052729" cy="2443502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0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2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642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3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3790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6" name="Rectangle 25" title="Decorative"/>
          <p:cNvSpPr/>
          <p:nvPr userDrawn="1"/>
        </p:nvSpPr>
        <p:spPr>
          <a:xfrm>
            <a:off x="3046424" y="4414498"/>
            <a:ext cx="3052729" cy="24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64410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64410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359042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59042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288925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288925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412281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412281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31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2848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1750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2247900"/>
            <a:ext cx="5620473" cy="3870325"/>
          </a:xfrm>
        </p:spPr>
        <p:txBody>
          <a:bodyPr/>
          <a:lstStyle/>
          <a:p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5F4DF3-3822-4AC9-9C82-C8D284E443EB}"/>
              </a:ext>
            </a:extLst>
          </p:cNvPr>
          <p:cNvSpPr/>
          <p:nvPr userDrawn="1"/>
        </p:nvSpPr>
        <p:spPr>
          <a:xfrm>
            <a:off x="5937569" y="2082800"/>
            <a:ext cx="5620473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009635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/>
          <a:p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7" name="Shape 62" title="Decorative">
            <a:extLst>
              <a:ext uri="{FF2B5EF4-FFF2-40B4-BE49-F238E27FC236}">
                <a16:creationId xmlns:a16="http://schemas.microsoft.com/office/drawing/2014/main" id="{5C48ADE8-5D65-4FF2-93E1-D504137454D1}"/>
              </a:ext>
            </a:extLst>
          </p:cNvPr>
          <p:cNvSpPr/>
          <p:nvPr userDrawn="1"/>
        </p:nvSpPr>
        <p:spPr>
          <a:xfrm flipV="1">
            <a:off x="5770807" y="839972"/>
            <a:ext cx="0" cy="5370328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3101273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147689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54258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/>
          <a:lstStyle/>
          <a:p>
            <a:r>
              <a:rPr lang="en-US" noProof="0" smtClean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45607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/>
          <a:lstStyle/>
          <a:p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4" name="Picture Placeholder 3" title="Decorative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/>
          <a:lstStyle/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851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7606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4" name="Table Placeholder 3" title="Decorative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7" name="Picture Placeholder 6" title="Decorative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450030"/>
            <a:ext cx="2578099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612562" y="1959892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2529377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15" y="1497808"/>
            <a:ext cx="3129335" cy="536019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6714" y="-20671"/>
            <a:ext cx="3129336" cy="53970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1446" y="2718684"/>
            <a:ext cx="3415560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8555848" y="4281994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0967618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 title="Decorative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260389"/>
            <a:ext cx="2816352" cy="317381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94701" y="0"/>
            <a:ext cx="2817564" cy="31756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586414"/>
            <a:ext cx="579890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9737" y="4586414"/>
            <a:ext cx="281756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7889" y="2030436"/>
            <a:ext cx="2817564" cy="240376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61076" y="0"/>
            <a:ext cx="2817564" cy="443420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213361" y="0"/>
            <a:ext cx="2815716" cy="1099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title="Decorative"/>
          <p:cNvSpPr/>
          <p:nvPr userDrawn="1"/>
        </p:nvSpPr>
        <p:spPr>
          <a:xfrm>
            <a:off x="3196549" y="3334454"/>
            <a:ext cx="2815716" cy="1099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 title="Decorative"/>
          <p:cNvSpPr/>
          <p:nvPr userDrawn="1"/>
        </p:nvSpPr>
        <p:spPr>
          <a:xfrm>
            <a:off x="6179737" y="0"/>
            <a:ext cx="2815716" cy="18782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9162924" y="4598770"/>
            <a:ext cx="2815716" cy="22592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7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89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420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6" r:id="rId2"/>
    <p:sldLayoutId id="2147483689" r:id="rId3"/>
    <p:sldLayoutId id="2147483735" r:id="rId4"/>
    <p:sldLayoutId id="2147483684" r:id="rId5"/>
    <p:sldLayoutId id="2147483752" r:id="rId6"/>
    <p:sldLayoutId id="2147483737" r:id="rId7"/>
    <p:sldLayoutId id="2147483651" r:id="rId8"/>
    <p:sldLayoutId id="2147483738" r:id="rId9"/>
    <p:sldLayoutId id="2147483685" r:id="rId10"/>
    <p:sldLayoutId id="2147483674" r:id="rId11"/>
    <p:sldLayoutId id="2147483690" r:id="rId12"/>
    <p:sldLayoutId id="2147483694" r:id="rId13"/>
    <p:sldLayoutId id="2147483748" r:id="rId14"/>
    <p:sldLayoutId id="2147483693" r:id="rId15"/>
    <p:sldLayoutId id="2147483686" r:id="rId16"/>
    <p:sldLayoutId id="2147483703" r:id="rId17"/>
    <p:sldLayoutId id="2147483709" r:id="rId18"/>
    <p:sldLayoutId id="2147483710" r:id="rId19"/>
    <p:sldLayoutId id="2147483711" r:id="rId20"/>
    <p:sldLayoutId id="2147483712" r:id="rId21"/>
    <p:sldLayoutId id="2147483749" r:id="rId22"/>
    <p:sldLayoutId id="2147483751" r:id="rId23"/>
    <p:sldLayoutId id="2147483704" r:id="rId24"/>
    <p:sldLayoutId id="2147483702" r:id="rId25"/>
    <p:sldLayoutId id="2147483713" r:id="rId26"/>
    <p:sldLayoutId id="2147483714" r:id="rId27"/>
    <p:sldLayoutId id="2147483715" r:id="rId28"/>
    <p:sldLayoutId id="2147483695" r:id="rId29"/>
    <p:sldLayoutId id="2147483730" r:id="rId30"/>
    <p:sldLayoutId id="2147483698" r:id="rId31"/>
    <p:sldLayoutId id="2147483731" r:id="rId32"/>
    <p:sldLayoutId id="2147483699" r:id="rId33"/>
    <p:sldLayoutId id="2147483732" r:id="rId34"/>
    <p:sldLayoutId id="2147483739" r:id="rId35"/>
    <p:sldLayoutId id="2147483740" r:id="rId36"/>
    <p:sldLayoutId id="2147483700" r:id="rId37"/>
    <p:sldLayoutId id="2147483741" r:id="rId38"/>
    <p:sldLayoutId id="2147483742" r:id="rId39"/>
    <p:sldLayoutId id="2147483696" r:id="rId40"/>
    <p:sldLayoutId id="2147483743" r:id="rId41"/>
    <p:sldLayoutId id="2147483744" r:id="rId42"/>
    <p:sldLayoutId id="2147483745" r:id="rId43"/>
    <p:sldLayoutId id="2147483705" r:id="rId44"/>
    <p:sldLayoutId id="2147483746" r:id="rId45"/>
    <p:sldLayoutId id="2147483687" r:id="rId46"/>
    <p:sldLayoutId id="2147483719" r:id="rId47"/>
    <p:sldLayoutId id="2147483720" r:id="rId48"/>
    <p:sldLayoutId id="2147483718" r:id="rId49"/>
    <p:sldLayoutId id="2147483721" r:id="rId50"/>
    <p:sldLayoutId id="2147483716" r:id="rId51"/>
    <p:sldLayoutId id="2147483722" r:id="rId52"/>
    <p:sldLayoutId id="2147483723" r:id="rId53"/>
    <p:sldLayoutId id="2147483753" r:id="rId54"/>
    <p:sldLayoutId id="2147483754" r:id="rId55"/>
    <p:sldLayoutId id="2147483755" r:id="rId56"/>
    <p:sldLayoutId id="2147483756" r:id="rId57"/>
    <p:sldLayoutId id="2147483725" r:id="rId58"/>
    <p:sldLayoutId id="2147483726" r:id="rId59"/>
    <p:sldLayoutId id="2147483675" r:id="rId60"/>
    <p:sldLayoutId id="2147483677" r:id="rId61"/>
    <p:sldLayoutId id="2147483729" r:id="rId62"/>
    <p:sldLayoutId id="2147483747" r:id="rId63"/>
    <p:sldLayoutId id="2147483728" r:id="rId6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4.png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23991-6F5F-45D3-883F-8179BE103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INSOLE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5E40E-3256-4272-A29D-F2438D5C13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65400" y="4195470"/>
            <a:ext cx="7252504" cy="359113"/>
          </a:xfrm>
        </p:spPr>
        <p:txBody>
          <a:bodyPr>
            <a:normAutofit/>
          </a:bodyPr>
          <a:lstStyle/>
          <a:p>
            <a:r>
              <a:rPr lang="en-US" dirty="0" smtClean="0"/>
              <a:t>Embedded Systems Group Project</a:t>
            </a:r>
          </a:p>
        </p:txBody>
      </p:sp>
    </p:spTree>
    <p:extLst>
      <p:ext uri="{BB962C8B-B14F-4D97-AF65-F5344CB8AC3E}">
        <p14:creationId xmlns:p14="http://schemas.microsoft.com/office/powerpoint/2010/main" val="7959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F0240E2-270B-47F4-97C1-065A42CC2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Goals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752924E-B022-4FF4-B161-31F5531EC8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79817" y="1628504"/>
            <a:ext cx="3959263" cy="470262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Human Body Weight Prediction</a:t>
            </a:r>
          </a:p>
          <a:p>
            <a:endParaRPr lang="en-US" sz="2400" dirty="0"/>
          </a:p>
          <a:p>
            <a:r>
              <a:rPr lang="en-US" sz="2400" dirty="0" smtClean="0"/>
              <a:t>Identify walking patterns(walking , Running)</a:t>
            </a:r>
          </a:p>
          <a:p>
            <a:endParaRPr lang="en-US" sz="2400" dirty="0"/>
          </a:p>
          <a:p>
            <a:r>
              <a:rPr lang="en-US" sz="2400" dirty="0" smtClean="0"/>
              <a:t>Develop the data set analysis process with machine learning</a:t>
            </a:r>
            <a:endParaRPr lang="en-US" sz="2400" dirty="0"/>
          </a:p>
        </p:txBody>
      </p:sp>
      <p:pic>
        <p:nvPicPr>
          <p:cNvPr id="19" name="Picture Placeholder 18" title="Decorative"/>
          <p:cNvPicPr>
            <a:picLocks noGrp="1" noChangeAspect="1"/>
          </p:cNvPicPr>
          <p:nvPr>
            <p:ph type="pic" sz="quarter" idx="16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8" name="Picture Placeholder 15" title="Decorative"/>
          <p:cNvPicPr>
            <a:picLocks noGrp="1" noChangeAspect="1"/>
          </p:cNvPicPr>
          <p:nvPr>
            <p:ph type="pic" sz="quarter" idx="17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594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FCC6D1-213C-4A86-A2D0-742E15438C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Need to do some practical trainings of the device with diabetic patients</a:t>
            </a:r>
            <a:endParaRPr lang="en-US" sz="2000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2414D74-66D2-4C65-A48E-39F723FB2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Need more Analysis of data </a:t>
            </a:r>
            <a:endParaRPr lang="en-US" sz="2000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4D7EF6E-37B1-4694-B769-3DDEC29D83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Need of good medical knowledge</a:t>
            </a:r>
            <a:endParaRPr lang="en-US" sz="2000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BF89FBA-20AC-4FD7-833B-ADA0EEFFCAD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Time Management</a:t>
            </a:r>
            <a:endParaRPr lang="en-US" sz="2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DBE169-BA91-4B17-9AF2-4BAD528B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Challenges…</a:t>
            </a:r>
            <a:endParaRPr lang="en-US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1AEF3ED8-A75C-4318-877C-139C98C000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Face to challenges</a:t>
            </a:r>
            <a:endParaRPr lang="en-US" dirty="0"/>
          </a:p>
        </p:txBody>
      </p:sp>
      <p:pic>
        <p:nvPicPr>
          <p:cNvPr id="40" name="Picture Placeholder 39" title="Decorative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14976" t="-18769" r="-20858" b="-17066"/>
          <a:stretch/>
        </p:blipFill>
        <p:spPr>
          <a:prstGeom prst="rect">
            <a:avLst/>
          </a:prstGeom>
        </p:spPr>
      </p:pic>
      <p:pic>
        <p:nvPicPr>
          <p:cNvPr id="41" name="Picture Placeholder 40" title="Decorative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13860" t="-15649" r="-14314" b="-12525"/>
          <a:stretch/>
        </p:blipFill>
        <p:spPr>
          <a:prstGeom prst="rect">
            <a:avLst/>
          </a:prstGeom>
        </p:spPr>
      </p:pic>
      <p:pic>
        <p:nvPicPr>
          <p:cNvPr id="43" name="Picture Placeholder 42" title="Decorative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8214" t="-9857" r="-9487" b="-7844"/>
          <a:stretch/>
        </p:blipFill>
        <p:spPr>
          <a:prstGeom prst="rect">
            <a:avLst/>
          </a:prstGeom>
        </p:spPr>
      </p:pic>
      <p:pic>
        <p:nvPicPr>
          <p:cNvPr id="15" name="Picture Placeholder 40" title="Decorative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90" b="90"/>
          <a:stretch/>
        </p:blipFill>
        <p:spPr>
          <a:xfrm>
            <a:off x="6897189" y="3728136"/>
            <a:ext cx="737963" cy="73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0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53" hidden="1">
            <a:extLst>
              <a:ext uri="{FF2B5EF4-FFF2-40B4-BE49-F238E27FC236}">
                <a16:creationId xmlns:a16="http://schemas.microsoft.com/office/drawing/2014/main" id="{4C6A162B-A7A0-49BC-B7CB-0A66DC41715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571500"/>
            <a:ext cx="10515600" cy="55562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Photo Collage</a:t>
            </a:r>
          </a:p>
        </p:txBody>
      </p:sp>
      <p:pic>
        <p:nvPicPr>
          <p:cNvPr id="18" name="Picture Placeholder 17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8" r="3608"/>
          <a:stretch>
            <a:fillRect/>
          </a:stretch>
        </p:blipFill>
        <p:spPr>
          <a:xfrm>
            <a:off x="3194299" y="4552216"/>
            <a:ext cx="2817564" cy="2271585"/>
          </a:xfrm>
        </p:spPr>
      </p:pic>
      <p:pic>
        <p:nvPicPr>
          <p:cNvPr id="29" name="Picture Placeholder 28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5" b="5745"/>
          <a:stretch>
            <a:fillRect/>
          </a:stretch>
        </p:blipFill>
        <p:spPr>
          <a:xfrm>
            <a:off x="9161463" y="69850"/>
            <a:ext cx="2817812" cy="4433888"/>
          </a:xfrm>
        </p:spPr>
      </p:pic>
      <p:pic>
        <p:nvPicPr>
          <p:cNvPr id="34" name="Picture Placeholder 33"/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0" b="5720"/>
          <a:stretch>
            <a:fillRect/>
          </a:stretch>
        </p:blipFill>
        <p:spPr>
          <a:xfrm>
            <a:off x="6178550" y="2063932"/>
            <a:ext cx="2816225" cy="4433888"/>
          </a:xfrm>
        </p:spPr>
      </p:pic>
      <p:pic>
        <p:nvPicPr>
          <p:cNvPr id="40" name="Picture Placeholder 39"/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" r="7890"/>
          <a:stretch>
            <a:fillRect/>
          </a:stretch>
        </p:blipFill>
        <p:spPr>
          <a:xfrm>
            <a:off x="212725" y="1260475"/>
            <a:ext cx="2816225" cy="4470400"/>
          </a:xfrm>
        </p:spPr>
      </p:pic>
      <p:pic>
        <p:nvPicPr>
          <p:cNvPr id="42" name="Picture Placeholder 41"/>
          <p:cNvPicPr>
            <a:picLocks noGrp="1" noChangeAspect="1"/>
          </p:cNvPicPr>
          <p:nvPr>
            <p:ph type="pic" sz="quarter" idx="1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5" b="5745"/>
          <a:stretch>
            <a:fillRect/>
          </a:stretch>
        </p:blipFill>
        <p:spPr>
          <a:xfrm>
            <a:off x="3194050" y="0"/>
            <a:ext cx="2817813" cy="4433888"/>
          </a:xfrm>
        </p:spPr>
      </p:pic>
      <p:sp>
        <p:nvSpPr>
          <p:cNvPr id="44" name="Rectangle 43"/>
          <p:cNvSpPr/>
          <p:nvPr/>
        </p:nvSpPr>
        <p:spPr>
          <a:xfrm>
            <a:off x="212725" y="5860869"/>
            <a:ext cx="2816225" cy="962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0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7EAB6E-5FFF-4923-BC7F-D2C71AD24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19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391FA66-BCDC-4C12-B812-A0DEE1453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13761" y="539931"/>
            <a:ext cx="8150710" cy="6130835"/>
          </a:xfrm>
        </p:spPr>
        <p:txBody>
          <a:bodyPr>
            <a:norm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Unable to detect symptoms of diseases early( detect </a:t>
            </a:r>
            <a:r>
              <a:rPr lang="en-US" sz="2400" b="1" dirty="0">
                <a:solidFill>
                  <a:srgbClr val="FF0000"/>
                </a:solidFill>
              </a:rPr>
              <a:t>neuropathy</a:t>
            </a:r>
            <a:r>
              <a:rPr lang="en-US" sz="2400" b="1" dirty="0" smtClean="0"/>
              <a:t>)</a:t>
            </a:r>
          </a:p>
          <a:p>
            <a:endParaRPr lang="en-US" sz="2400" b="1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b="1" dirty="0" smtClean="0"/>
              <a:t>Busy </a:t>
            </a:r>
            <a:r>
              <a:rPr lang="en-US" sz="2400" b="1" dirty="0"/>
              <a:t>lifestyle </a:t>
            </a:r>
            <a:r>
              <a:rPr lang="en-US" sz="2400" b="1" dirty="0" smtClean="0"/>
              <a:t>-&gt;&gt; cannot </a:t>
            </a:r>
            <a:r>
              <a:rPr lang="en-US" sz="2400" b="1" dirty="0"/>
              <a:t>go to </a:t>
            </a:r>
            <a:r>
              <a:rPr lang="en-US" sz="2400" b="1" dirty="0" smtClean="0"/>
              <a:t>checkups daily</a:t>
            </a:r>
            <a:endParaRPr lang="en-US" sz="2400" b="1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b="1" dirty="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b="1" dirty="0" smtClean="0"/>
              <a:t>Unable to identify foot disorders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b="1" dirty="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b="1" dirty="0" smtClean="0"/>
              <a:t>Unable to identify wrong walking patterns and postures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b="1" dirty="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b="1" dirty="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6" y="3727361"/>
            <a:ext cx="2657979" cy="1025525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26" name="Picture 2" descr="Image result for foot posture disord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107" y="4876800"/>
            <a:ext cx="3614963" cy="153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3413761" cy="6858000"/>
          </a:xfrm>
          <a:solidFill>
            <a:srgbClr val="0F3955"/>
          </a:solidFill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+mj-lt"/>
              </a:rPr>
              <a:t>Problem?</a:t>
            </a:r>
          </a:p>
        </p:txBody>
      </p:sp>
    </p:spTree>
    <p:extLst>
      <p:ext uri="{BB962C8B-B14F-4D97-AF65-F5344CB8AC3E}">
        <p14:creationId xmlns:p14="http://schemas.microsoft.com/office/powerpoint/2010/main" val="213011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F23411C8-1DB7-46A1-A6DC-41EACD30ED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74597" y="286235"/>
            <a:ext cx="4674922" cy="1910117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Lose sensation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development of </a:t>
            </a:r>
            <a:r>
              <a:rPr lang="en-US" sz="2800" b="1" dirty="0" smtClean="0"/>
              <a:t>high pressure areas in feet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ulceration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B21F6A-5FD9-417C-9575-4DBC3185FD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5313" y="4150659"/>
            <a:ext cx="6342358" cy="2339788"/>
          </a:xfrm>
        </p:spPr>
        <p:txBody>
          <a:bodyPr/>
          <a:lstStyle/>
          <a:p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</a:rPr>
              <a:t>How to prevent from it ??</a:t>
            </a:r>
          </a:p>
          <a:p>
            <a:endParaRPr lang="en-US" sz="20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000" dirty="0" smtClean="0"/>
              <a:t>Identify abnormal </a:t>
            </a:r>
            <a:r>
              <a:rPr lang="en-US" sz="2000" dirty="0"/>
              <a:t>pressure patterns under the foot</a:t>
            </a:r>
          </a:p>
        </p:txBody>
      </p:sp>
      <p:pic>
        <p:nvPicPr>
          <p:cNvPr id="2050" name="Picture 2" descr="Image result for what is diabetic neuropath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058" y="1455049"/>
            <a:ext cx="4754002" cy="255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3709988" cy="6858000"/>
          </a:xfrm>
          <a:solidFill>
            <a:srgbClr val="0F3955"/>
          </a:solidFill>
        </p:spPr>
        <p:txBody>
          <a:bodyPr>
            <a:norm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+mj-lt"/>
              </a:rPr>
              <a:t>What is this </a:t>
            </a:r>
            <a:r>
              <a:rPr lang="en-US" sz="4400" b="1" dirty="0" smtClean="0">
                <a:solidFill>
                  <a:srgbClr val="FFC000"/>
                </a:solidFill>
                <a:latin typeface="+mj-lt"/>
              </a:rPr>
              <a:t/>
            </a:r>
            <a:br>
              <a:rPr lang="en-US" sz="4400" b="1" dirty="0" smtClean="0">
                <a:solidFill>
                  <a:srgbClr val="FFC000"/>
                </a:solidFill>
                <a:latin typeface="+mj-lt"/>
              </a:rPr>
            </a:br>
            <a:r>
              <a:rPr lang="en-US" sz="4400" b="1" dirty="0" smtClean="0">
                <a:solidFill>
                  <a:srgbClr val="FFC000"/>
                </a:solidFill>
                <a:latin typeface="+mj-lt"/>
              </a:rPr>
              <a:t>Diabetic</a:t>
            </a:r>
            <a:br>
              <a:rPr lang="en-US" sz="4400" b="1" dirty="0" smtClean="0">
                <a:solidFill>
                  <a:srgbClr val="FFC000"/>
                </a:solidFill>
                <a:latin typeface="+mj-lt"/>
              </a:rPr>
            </a:br>
            <a:r>
              <a:rPr lang="en-US" sz="4400" b="1" dirty="0" smtClean="0">
                <a:solidFill>
                  <a:srgbClr val="FFC000"/>
                </a:solidFill>
                <a:latin typeface="+mj-lt"/>
              </a:rPr>
              <a:t>Neuropathy? </a:t>
            </a:r>
            <a:endParaRPr lang="en-US" sz="4400" b="1" dirty="0">
              <a:solidFill>
                <a:srgbClr val="FFC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1085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7946A2-8DCE-4047-9CAE-38128B4BAF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950720"/>
            <a:ext cx="12192000" cy="493340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An Insole to monitor the </a:t>
            </a:r>
            <a:r>
              <a:rPr lang="en-US" sz="2800" dirty="0" smtClean="0">
                <a:solidFill>
                  <a:srgbClr val="FFC000"/>
                </a:solidFill>
              </a:rPr>
              <a:t>pressure distribution patterns </a:t>
            </a:r>
            <a:r>
              <a:rPr lang="en-US" sz="2800" dirty="0" smtClean="0"/>
              <a:t>of foot.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Measure the </a:t>
            </a:r>
            <a:r>
              <a:rPr lang="en-US" sz="2800" dirty="0" smtClean="0">
                <a:solidFill>
                  <a:srgbClr val="FFC000"/>
                </a:solidFill>
              </a:rPr>
              <a:t>temperature</a:t>
            </a:r>
            <a:r>
              <a:rPr lang="en-US" sz="2800" dirty="0" smtClean="0"/>
              <a:t> inside the patient’s </a:t>
            </a:r>
            <a:r>
              <a:rPr lang="en-US" sz="2800" dirty="0" smtClean="0"/>
              <a:t>shoe(</a:t>
            </a:r>
            <a:r>
              <a:rPr lang="en-US" sz="2400" dirty="0" smtClean="0"/>
              <a:t>high foot </a:t>
            </a:r>
            <a:r>
              <a:rPr lang="en-US" sz="2400" dirty="0" smtClean="0"/>
              <a:t>temperature has a correlation with neuropathy </a:t>
            </a:r>
            <a:r>
              <a:rPr lang="en-US" sz="2800" dirty="0" smtClean="0"/>
              <a:t>)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Send that data to a </a:t>
            </a:r>
            <a:r>
              <a:rPr lang="en-US" sz="2800" dirty="0" smtClean="0">
                <a:solidFill>
                  <a:srgbClr val="FFC000"/>
                </a:solidFill>
              </a:rPr>
              <a:t>mobile application</a:t>
            </a:r>
            <a:r>
              <a:rPr lang="en-US" sz="28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Predict the results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BE52921-898C-4569-9D8A-F1C5E0AB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1298" y="268937"/>
            <a:ext cx="6435524" cy="1498903"/>
          </a:xfrm>
        </p:spPr>
        <p:txBody>
          <a:bodyPr>
            <a:normAutofit/>
          </a:bodyPr>
          <a:lstStyle/>
          <a:p>
            <a:pPr algn="ctr"/>
            <a:r>
              <a:rPr lang="en-US" b="0" dirty="0" smtClean="0"/>
              <a:t>Solution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5400" dirty="0" smtClean="0">
                <a:solidFill>
                  <a:srgbClr val="0F3955"/>
                </a:solidFill>
              </a:rPr>
              <a:t>Smart Insole</a:t>
            </a:r>
            <a:endParaRPr lang="en-US" sz="5400" dirty="0">
              <a:solidFill>
                <a:srgbClr val="0F3955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60" y="-14526"/>
            <a:ext cx="3083493" cy="50379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0720"/>
            <a:ext cx="2775041" cy="493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1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title="Decorative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0" y="0"/>
            <a:ext cx="12192000" cy="6858000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Goal Achieving Milestones…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CF8A26-1621-4E73-86DB-631C377CD1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141592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title="Decorativ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" r="53"/>
          <a:stretch/>
        </p:blipFill>
        <p:spPr>
          <a:xfrm>
            <a:off x="4745620" y="3455116"/>
            <a:ext cx="7446380" cy="3429009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69" y="957944"/>
            <a:ext cx="3549349" cy="202739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1</a:t>
            </a:r>
            <a:r>
              <a:rPr lang="en-US" baseline="30000" dirty="0" smtClean="0">
                <a:solidFill>
                  <a:srgbClr val="FFC000"/>
                </a:solidFill>
              </a:rPr>
              <a:t>st</a:t>
            </a:r>
            <a:r>
              <a:rPr lang="en-US" dirty="0" smtClean="0">
                <a:solidFill>
                  <a:srgbClr val="FFC000"/>
                </a:solidFill>
              </a:rPr>
              <a:t> Milestone </a:t>
            </a:r>
            <a:r>
              <a:rPr lang="en-US" dirty="0" smtClean="0"/>
              <a:t>Identify the Idea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7FC37E-9058-4ED1-8333-F003F720C9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59078" y="418012"/>
            <a:ext cx="6121722" cy="256732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Find information from research papers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Identified technologies</a:t>
            </a:r>
          </a:p>
          <a:p>
            <a:pPr marL="1028700" lvl="1" indent="-342900"/>
            <a:r>
              <a:rPr lang="en-US" sz="2000" dirty="0" smtClean="0"/>
              <a:t>Why we are using </a:t>
            </a:r>
            <a:r>
              <a:rPr lang="en-US" sz="2000" dirty="0" smtClean="0">
                <a:solidFill>
                  <a:srgbClr val="FF0000"/>
                </a:solidFill>
              </a:rPr>
              <a:t>Bluetooth</a:t>
            </a:r>
            <a:r>
              <a:rPr lang="en-US" sz="2000" dirty="0" smtClean="0"/>
              <a:t>?</a:t>
            </a:r>
            <a:endParaRPr lang="en-US" dirty="0"/>
          </a:p>
          <a:p>
            <a:pPr marL="1485900" lvl="2" indent="-342900"/>
            <a:r>
              <a:rPr lang="en-US" sz="2000" dirty="0" smtClean="0"/>
              <a:t>Short distance, low power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Learned the theories of planter pressure distribution on foot</a:t>
            </a:r>
            <a:endParaRPr lang="en-US" sz="24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838200" y="3737092"/>
            <a:ext cx="3085618" cy="2985925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Identified Technologies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Microcontroller-Arduino Uno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Flexi Force Sensors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Temperature Sensor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Bluetooth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9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69" y="957943"/>
            <a:ext cx="3988525" cy="231647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2</a:t>
            </a:r>
            <a:r>
              <a:rPr lang="en-US" baseline="30000" dirty="0" smtClean="0">
                <a:solidFill>
                  <a:srgbClr val="FFC000"/>
                </a:solidFill>
              </a:rPr>
              <a:t>nd</a:t>
            </a:r>
            <a:r>
              <a:rPr lang="en-US" dirty="0" smtClean="0">
                <a:solidFill>
                  <a:srgbClr val="FFC000"/>
                </a:solidFill>
              </a:rPr>
              <a:t> Milestone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Measuring pressure distribution on foot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7FC37E-9058-4ED1-8333-F003F720C9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32708" y="3722915"/>
            <a:ext cx="6418218" cy="2973975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Identify high risk points</a:t>
            </a:r>
          </a:p>
          <a:p>
            <a:pPr marL="1028700" lvl="1" indent="-342900"/>
            <a:r>
              <a:rPr lang="en-US" sz="2400" dirty="0" smtClean="0"/>
              <a:t>High risky points are 1,2,3,and 4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Position sensors on relevant 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Measure resistance variations of sensors with Arduino </a:t>
            </a:r>
            <a:r>
              <a:rPr lang="en-US" sz="2400" dirty="0" smtClean="0"/>
              <a:t>Uno</a:t>
            </a:r>
            <a:endParaRPr lang="en-US" sz="2400" dirty="0" smtClean="0"/>
          </a:p>
          <a:p>
            <a:pPr lvl="1" indent="0">
              <a:buNone/>
            </a:pPr>
            <a:endParaRPr lang="en-US" sz="22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82" t="9851" r="2511" b="60442"/>
          <a:stretch/>
        </p:blipFill>
        <p:spPr>
          <a:xfrm>
            <a:off x="5325291" y="69667"/>
            <a:ext cx="5251269" cy="16807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3" r="28700"/>
          <a:stretch/>
        </p:blipFill>
        <p:spPr>
          <a:xfrm>
            <a:off x="9468245" y="614124"/>
            <a:ext cx="2723755" cy="621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67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-17416"/>
            <a:ext cx="2351314" cy="125403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Circuit Diagram Sketches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395" b="603"/>
          <a:stretch/>
        </p:blipFill>
        <p:spPr>
          <a:xfrm rot="16200000">
            <a:off x="3941915" y="-1405543"/>
            <a:ext cx="6861958" cy="963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81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69" y="653143"/>
            <a:ext cx="3549349" cy="24645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3</a:t>
            </a:r>
            <a:r>
              <a:rPr lang="en-US" baseline="30000" dirty="0" smtClean="0">
                <a:solidFill>
                  <a:srgbClr val="FFC000"/>
                </a:solidFill>
              </a:rPr>
              <a:t>rd</a:t>
            </a:r>
            <a:r>
              <a:rPr lang="en-US" dirty="0" smtClean="0">
                <a:solidFill>
                  <a:srgbClr val="FFC000"/>
                </a:solidFill>
              </a:rPr>
              <a:t> Milestone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Communicate data to mobile app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7FC37E-9058-4ED1-8333-F003F720C9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39924" y="3631475"/>
            <a:ext cx="6121722" cy="151529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Get Averages of pressure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Compare with the normal pressure values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Predict the healthy level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51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6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954F72"/>
      </a:accent1>
      <a:accent2>
        <a:srgbClr val="0F3955"/>
      </a:accent2>
      <a:accent3>
        <a:srgbClr val="BBC3CD"/>
      </a:accent3>
      <a:accent4>
        <a:srgbClr val="484848"/>
      </a:accent4>
      <a:accent5>
        <a:srgbClr val="1F1F26"/>
      </a:accent5>
      <a:accent6>
        <a:srgbClr val="F2CAA2"/>
      </a:accent6>
      <a:hlink>
        <a:srgbClr val="00194C"/>
      </a:hlink>
      <a:folHlink>
        <a:srgbClr val="954F72"/>
      </a:folHlink>
    </a:clrScheme>
    <a:fontScheme name="MSFT template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LT Template_Classic _Bold_Sophisticated_02_MS - v5" id="{0D41E119-70BC-460A-871B-170510AB4D35}" vid="{64C62F1B-F437-4409-9C0D-EDEE8FFAF9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0FE9C68-0C22-4EEC-B457-063807029368}">
  <ds:schemaRefs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purl.org/dc/elements/1.1/"/>
    <ds:schemaRef ds:uri="71af3243-3dd4-4a8d-8c0d-dd76da1f02a5"/>
    <ds:schemaRef ds:uri="http://purl.org/dc/dcmitype/"/>
    <ds:schemaRef ds:uri="http://www.w3.org/XML/1998/namespace"/>
    <ds:schemaRef ds:uri="16c05727-aa75-4e4a-9b5f-8a80a1165891"/>
    <ds:schemaRef ds:uri="http://schemas.microsoft.com/office/infopath/2007/PartnerControl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5E8B52BE-6787-403E-A094-B18CEB0166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843D30A-FE5A-4A75-9AAA-C9B333E486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Classic bold sophisticated presentation</Template>
  <TotalTime>0</TotalTime>
  <Words>252</Words>
  <Application>Microsoft Office PowerPoint</Application>
  <PresentationFormat>Widescreen</PresentationFormat>
  <Paragraphs>64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Calibri</vt:lpstr>
      <vt:lpstr>Calibri Light</vt:lpstr>
      <vt:lpstr>Constantia</vt:lpstr>
      <vt:lpstr>Corbel</vt:lpstr>
      <vt:lpstr>Gill Sans</vt:lpstr>
      <vt:lpstr>Helvetica Light</vt:lpstr>
      <vt:lpstr>Helvetica Neue Medium</vt:lpstr>
      <vt:lpstr>Raleway</vt:lpstr>
      <vt:lpstr>Office Theme</vt:lpstr>
      <vt:lpstr>SMART INSOLE</vt:lpstr>
      <vt:lpstr> </vt:lpstr>
      <vt:lpstr>PowerPoint Presentation</vt:lpstr>
      <vt:lpstr>Solution Smart Insole</vt:lpstr>
      <vt:lpstr>28</vt:lpstr>
      <vt:lpstr>1st Milestone Identify the Idea</vt:lpstr>
      <vt:lpstr>2nd Milestone Measuring pressure distribution on foot</vt:lpstr>
      <vt:lpstr>Circuit Diagram Sketches</vt:lpstr>
      <vt:lpstr>3rd Milestone Communicate data to mobile app</vt:lpstr>
      <vt:lpstr>Future Goals</vt:lpstr>
      <vt:lpstr>Challenges…</vt:lpstr>
      <vt:lpstr>Photo Collage</vt:lpstr>
      <vt:lpstr>Thank You!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2020-02-23T17:03:58Z</dcterms:created>
  <dcterms:modified xsi:type="dcterms:W3CDTF">2020-03-05T15:19:03Z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